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4025" r:id="rId2"/>
    <p:sldId id="4260" r:id="rId3"/>
    <p:sldId id="4261" r:id="rId4"/>
    <p:sldId id="4262" r:id="rId5"/>
    <p:sldId id="4297" r:id="rId6"/>
    <p:sldId id="4264" r:id="rId7"/>
    <p:sldId id="4265" r:id="rId8"/>
    <p:sldId id="4266" r:id="rId9"/>
    <p:sldId id="4271" r:id="rId10"/>
    <p:sldId id="4272" r:id="rId11"/>
    <p:sldId id="4296" r:id="rId12"/>
    <p:sldId id="4286" r:id="rId13"/>
    <p:sldId id="4287" r:id="rId14"/>
    <p:sldId id="4288" r:id="rId15"/>
    <p:sldId id="4289" r:id="rId16"/>
    <p:sldId id="4290" r:id="rId17"/>
    <p:sldId id="4291" r:id="rId18"/>
    <p:sldId id="4292" r:id="rId19"/>
    <p:sldId id="4293" r:id="rId20"/>
    <p:sldId id="4295" r:id="rId21"/>
    <p:sldId id="4192" r:id="rId22"/>
    <p:sldId id="4194" r:id="rId23"/>
    <p:sldId id="4242" r:id="rId24"/>
    <p:sldId id="4239" r:id="rId25"/>
    <p:sldId id="4187" r:id="rId26"/>
    <p:sldId id="4186" r:id="rId27"/>
    <p:sldId id="4188" r:id="rId28"/>
    <p:sldId id="4235" r:id="rId29"/>
    <p:sldId id="4189" r:id="rId30"/>
    <p:sldId id="4190" r:id="rId31"/>
    <p:sldId id="4238" r:id="rId32"/>
    <p:sldId id="4243" r:id="rId33"/>
    <p:sldId id="4079" r:id="rId34"/>
    <p:sldId id="4244" r:id="rId35"/>
    <p:sldId id="4099" r:id="rId3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>
      <p:cViewPr varScale="1">
        <p:scale>
          <a:sx n="95" d="100"/>
          <a:sy n="95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大標題文字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3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02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AA29-0FE8-42C2-88A9-3EA6D04844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AA29-0FE8-42C2-88A9-3EA6D04844D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21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大標題文字</a:t>
            </a:r>
          </a:p>
        </p:txBody>
      </p:sp>
      <p:sp>
        <p:nvSpPr>
          <p:cNvPr id="30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大標題文字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9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40" indent="-320040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大標題文字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大標題文字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7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大標題文字"/>
          <p:cNvSpPr txBox="1"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大標題文字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783590" marR="0" indent="-32639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35661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4023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 panose="020B0604020202020204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mUNq4Umy64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T7d4XWfg7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642733" y="2270761"/>
            <a:ext cx="6214712" cy="2644685"/>
            <a:chOff x="3523644" y="3149601"/>
            <a:chExt cx="8286282" cy="352624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644" y="3149601"/>
              <a:ext cx="8286282" cy="34030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537" y="3947503"/>
              <a:ext cx="4510447" cy="222833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438" y="6491688"/>
              <a:ext cx="8236373" cy="184159"/>
            </a:xfrm>
            <a:prstGeom prst="rect">
              <a:avLst/>
            </a:prstGeom>
          </p:spPr>
        </p:pic>
      </p:grpSp>
      <p:sp>
        <p:nvSpPr>
          <p:cNvPr id="8" name="Rectangle 2"/>
          <p:cNvSpPr/>
          <p:nvPr/>
        </p:nvSpPr>
        <p:spPr>
          <a:xfrm>
            <a:off x="566735" y="666367"/>
            <a:ext cx="7372951" cy="1684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fontAlgn="base"/>
            <a:r>
              <a:rPr lang="en-US" altLang="zh-TW" sz="2100" b="1" dirty="0">
                <a:solidFill>
                  <a:schemeClr val="tx1"/>
                </a:solidFill>
              </a:rPr>
              <a:t>Outlook for growth</a:t>
            </a:r>
          </a:p>
          <a:p>
            <a:pPr fontAlgn="base"/>
            <a:r>
              <a:rPr lang="en-US" altLang="zh-TW" dirty="0">
                <a:solidFill>
                  <a:schemeClr val="tx1"/>
                </a:solidFill>
              </a:rPr>
              <a:t>The EV30@30 campaign, launched at the Eighth Clean Energy Ministerial in 2017, set the collective aspirational goal for all EVI members of a 30% market share for electric vehicles in the total of all vehicles (except two-wheelers) by 2030.  Under the EV30@30 Scenario, EV sales reach 44 million vehicles per year by 2030. </a:t>
            </a:r>
            <a:r>
              <a:rPr lang="en-US" altLang="zh-TW" b="1" dirty="0">
                <a:solidFill>
                  <a:schemeClr val="tx1"/>
                </a:solidFill>
              </a:rPr>
              <a:t>In the EV30@30 Scenario, EV sales and stock nearly double by 2030: sales reach 44 million and the stock is larger than 250 million</a:t>
            </a:r>
          </a:p>
          <a:p>
            <a:pPr fontAlgn="base"/>
            <a:endParaRPr lang="en-US" altLang="zh-TW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0" y="411510"/>
            <a:ext cx="914400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dirty="0" err="1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Noodoe</a:t>
            </a:r>
            <a:r>
              <a:rPr lang="en-US" altLang="zh-TW" sz="36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EV Hospitality Solution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rgbClr val="4B124D">
              <a:alpha val="80784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465534" y="277415"/>
            <a:ext cx="8209359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 panose="00000500000000000000"/>
              <a:buNone/>
            </a:pPr>
            <a:r>
              <a:rPr lang="en-US" sz="1650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Noodoe enables shopping plazas, malls, and businesses to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 panose="00000500000000000000"/>
              <a:buNone/>
            </a:pPr>
            <a:r>
              <a:rPr lang="en-US" sz="1650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turn their parking lots into profitable revenue generators.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5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rgbClr val="4B124D">
              <a:alpha val="80784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326" name="Google Shape;326;p45"/>
          <p:cNvSpPr txBox="1"/>
          <p:nvPr/>
        </p:nvSpPr>
        <p:spPr>
          <a:xfrm>
            <a:off x="195263" y="239315"/>
            <a:ext cx="8648700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 panose="00000500000000000000"/>
              <a:buNone/>
            </a:pPr>
            <a:r>
              <a:rPr lang="en-US" sz="1650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Noodoe enables hotels to turn their parking lots into profitable revenue generators and provide guest satisfaction. EV Guests are now choosing their hotels based on whether they have EV Charging.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6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rgbClr val="4B124D">
              <a:alpha val="80784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333" name="Google Shape;333;p46"/>
          <p:cNvSpPr txBox="1"/>
          <p:nvPr/>
        </p:nvSpPr>
        <p:spPr>
          <a:xfrm>
            <a:off x="195263" y="239315"/>
            <a:ext cx="8648700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 panose="00000500000000000000"/>
              <a:buNone/>
            </a:pPr>
            <a:r>
              <a:rPr lang="en-US" sz="1650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Noodoe provides charging infrastructure for governments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 panose="00000500000000000000"/>
              <a:buNone/>
            </a:pPr>
            <a:r>
              <a:rPr lang="en-US" sz="1650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and energy companies to build eco-friendly smart cities.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rgbClr val="4B124D">
              <a:alpha val="80784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1006078" y="371475"/>
            <a:ext cx="7129463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34275" rIns="45712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" panose="00000500000000000000"/>
              <a:buNone/>
            </a:pPr>
            <a:r>
              <a:rPr lang="en-US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Because of Noodoe EV OS, developing an EV Infrastructure is smooth sailing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8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rgbClr val="4B124D">
              <a:alpha val="80784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188119" y="-76200"/>
            <a:ext cx="865108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" panose="00000500000000000000"/>
              <a:buNone/>
            </a:pPr>
            <a:r>
              <a:rPr lang="en-US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Beyond automobiles, Noodoe EV charging infrastructure solutions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" panose="00000500000000000000"/>
              <a:buNone/>
            </a:pPr>
            <a:r>
              <a:rPr lang="en-US" b="0" i="0" u="none">
                <a:solidFill>
                  <a:srgbClr val="FFFFFF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also transform the motorcycle industry in Europe and Asia.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7"/>
          <p:cNvPicPr preferRelativeResize="0"/>
          <p:nvPr/>
        </p:nvPicPr>
        <p:blipFill rotWithShape="1">
          <a:blip r:embed="rId3"/>
          <a:srcRect r="1223"/>
          <a:stretch>
            <a:fillRect/>
          </a:stretch>
        </p:blipFill>
        <p:spPr>
          <a:xfrm>
            <a:off x="0" y="-471487"/>
            <a:ext cx="9144000" cy="615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7"/>
          <p:cNvSpPr txBox="1"/>
          <p:nvPr/>
        </p:nvSpPr>
        <p:spPr>
          <a:xfrm>
            <a:off x="0" y="-9525"/>
            <a:ext cx="411480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410" name="Google Shape;410;p57"/>
          <p:cNvSpPr txBox="1"/>
          <p:nvPr/>
        </p:nvSpPr>
        <p:spPr>
          <a:xfrm>
            <a:off x="657225" y="180975"/>
            <a:ext cx="3581400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March 22</a:t>
            </a:r>
            <a:r>
              <a:rPr lang="en-US" sz="2100" b="0" i="0" u="none" baseline="30000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nd</a:t>
            </a: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, 2019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Tokyo, Japan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Global Motorcycle Show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5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427434" y="47625"/>
            <a:ext cx="999886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266700"/>
            <a:ext cx="9144000" cy="608766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9"/>
          <p:cNvSpPr txBox="1"/>
          <p:nvPr/>
        </p:nvSpPr>
        <p:spPr>
          <a:xfrm>
            <a:off x="0" y="-9525"/>
            <a:ext cx="411480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8" tIns="34275" rIns="68568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422" name="Google Shape;422;p59"/>
          <p:cNvSpPr txBox="1"/>
          <p:nvPr/>
        </p:nvSpPr>
        <p:spPr>
          <a:xfrm>
            <a:off x="657225" y="180975"/>
            <a:ext cx="3581400" cy="103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March 26</a:t>
            </a:r>
            <a:r>
              <a:rPr lang="en-US" sz="2100" b="0" i="0" u="none" baseline="30000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th</a:t>
            </a: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, 2019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Transform Cities with Smart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chemeClr val="lt1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EV Charging Infrastructure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438"/>
            <a:ext cx="9144000" cy="514350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Rectangle 2"/>
          <p:cNvSpPr/>
          <p:nvPr/>
        </p:nvSpPr>
        <p:spPr>
          <a:xfrm>
            <a:off x="0" y="7250"/>
            <a:ext cx="9144000" cy="5136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altLang="zh-TW" sz="40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8"/>
              </a:rPr>
              <a:t>EV Market Outlook</a:t>
            </a:r>
            <a:endParaRPr lang="en-US" altLang="zh-TW" sz="405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pic>
        <p:nvPicPr>
          <p:cNvPr id="433" name="Google Shape;433;p6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756046" y="-1676400"/>
            <a:ext cx="10656094" cy="709136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1"/>
          <p:cNvSpPr txBox="1"/>
          <p:nvPr/>
        </p:nvSpPr>
        <p:spPr>
          <a:xfrm>
            <a:off x="0" y="3520678"/>
            <a:ext cx="9144000" cy="1132284"/>
          </a:xfrm>
          <a:prstGeom prst="rect">
            <a:avLst/>
          </a:prstGeom>
          <a:solidFill>
            <a:srgbClr val="711A73">
              <a:alpha val="79607"/>
            </a:srgb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 Light" panose="00000500000000000000"/>
              <a:buNone/>
            </a:pPr>
            <a:r>
              <a:rPr lang="en-US" sz="2400" b="1" i="0" u="none">
                <a:solidFill>
                  <a:srgbClr val="FFFFFF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Noodoe EV Charger Grand Launch Party, Pomona LA 2018 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0" y="411510"/>
            <a:ext cx="914400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dirty="0" err="1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Noodoe</a:t>
            </a:r>
            <a:r>
              <a:rPr lang="en-US" altLang="zh-TW" sz="36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EV Automotive Solution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11510"/>
            <a:ext cx="914400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solidFill>
                  <a:srgbClr val="EB611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Noodoe Automotive Solution connects dealerships within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solidFill>
                  <a:srgbClr val="EB611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the dealership group to form a holistic EV charging network.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11510"/>
            <a:ext cx="914400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solidFill>
                  <a:srgbClr val="EB611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What makes Noodoe different: the entire dealership group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solidFill>
                  <a:srgbClr val="EB611D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operates as a single network, instead of individual chargers.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-1" y="-14287"/>
            <a:ext cx="9144001" cy="1131590"/>
            <a:chOff x="-1596" y="0"/>
            <a:chExt cx="9144001" cy="1131590"/>
          </a:xfrm>
        </p:grpSpPr>
        <p:sp>
          <p:nvSpPr>
            <p:cNvPr id="5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Noodoe EV OS is the central “brain” that runs the entire </a:t>
              </a:r>
            </a:p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EV charging network across multiple dealership locations.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-1" y="-14287"/>
            <a:ext cx="9144001" cy="1131590"/>
            <a:chOff x="-1596" y="0"/>
            <a:chExt cx="9144001" cy="1131590"/>
          </a:xfrm>
        </p:grpSpPr>
        <p:sp>
          <p:nvSpPr>
            <p:cNvPr id="5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Most importantly, Noodoe EV OS enables the dealership group to </a:t>
              </a:r>
            </a:p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give its loyal customers preferential VIP charging experiences.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6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Car owners are presented with a VIP badge.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55526"/>
            <a:ext cx="9144000" cy="514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tel background.png" descr="hotel 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43558"/>
            <a:ext cx="8797587" cy="49486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04" y="1851670"/>
            <a:ext cx="1679910" cy="29880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7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The VIP badge can be conveniently stored in the driver’s phone.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-photo-953218.jpeg" descr="pexels-photo-9532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80" y="-578309"/>
            <a:ext cx="9217784" cy="7205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1" name="群組 10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12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Using the phone, drivers simply scan the QR code to start charging.</a:t>
              </a:r>
            </a:p>
          </p:txBody>
        </p:sp>
      </p:grpSp>
      <p:pic>
        <p:nvPicPr>
          <p:cNvPr id="7" name="phone for ppt-3.png" descr="phone for ppt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8" y="720030"/>
            <a:ext cx="8156488" cy="458802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-photo-953218.jpeg" descr="pexels-photo-9532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80" y="-600611"/>
            <a:ext cx="9217784" cy="7205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hotel background.png" descr="hotel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25" y="935473"/>
            <a:ext cx="8797587" cy="49486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phone for ppt-3.png" descr="phone for ppt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08" y="720030"/>
            <a:ext cx="8156488" cy="45880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群組 7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9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Active VIP members enjoy FREE, unlimited charging within the network.</a:t>
              </a: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636843" y="1949382"/>
            <a:ext cx="1674709" cy="2978749"/>
            <a:chOff x="5636843" y="1949382"/>
            <a:chExt cx="1674709" cy="2978749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843" y="1949382"/>
              <a:ext cx="1674709" cy="297874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64"/>
            <a:stretch>
              <a:fillRect/>
            </a:stretch>
          </p:blipFill>
          <p:spPr>
            <a:xfrm>
              <a:off x="5637600" y="1951200"/>
              <a:ext cx="1673838" cy="24811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574709" y="389034"/>
            <a:ext cx="7372951" cy="1684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</a:rPr>
              <a:t>Global stock of electric passenger cars passing 5 million in 2018, an increase of 63% from the previous year. </a:t>
            </a:r>
            <a:endParaRPr lang="en-US" altLang="zh-TW" dirty="0">
              <a:solidFill>
                <a:schemeClr val="tx1"/>
              </a:solidFill>
              <a:ea typeface="DFKai-SB" panose="03000509000000000000" pitchFamily="65" charset="-120"/>
              <a:cs typeface="Arial Unicode MS" panose="020B0604020202020204" pitchFamily="34" charset="-120"/>
            </a:endParaRP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TW" sz="1350" dirty="0">
                <a:solidFill>
                  <a:schemeClr val="tx1"/>
                </a:solidFill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Around 45% of electric cars on the road in 2018 were in China – a total of 2.3 million – compared to 39% in 2017. In comparison, Europe accounted for 24% of the global fleet, and the United States 22%.</a:t>
            </a:r>
            <a:endParaRPr lang="en-US" altLang="zh-TW" sz="2400" dirty="0">
              <a:solidFill>
                <a:schemeClr val="tx1"/>
              </a:solidFill>
              <a:ea typeface="DFKai-SB" panose="03000509000000000000" pitchFamily="65" charset="-120"/>
              <a:cs typeface="Arial Unicode MS" panose="020B0604020202020204" pitchFamily="34" charset="-128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398253" y="2209800"/>
            <a:ext cx="6438312" cy="2792554"/>
            <a:chOff x="3197671" y="2946400"/>
            <a:chExt cx="8584416" cy="372340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671" y="2946400"/>
              <a:ext cx="8584416" cy="35421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596" y="3303482"/>
              <a:ext cx="4462807" cy="251034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224" y="6523747"/>
              <a:ext cx="7963309" cy="14605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-photo-953218.jpeg" descr="pexels-photo-9532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80" y="-600611"/>
            <a:ext cx="9217784" cy="7205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hotel background.png" descr="hotel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25" y="935473"/>
            <a:ext cx="8797587" cy="49486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phone for ppt-3.png" descr="phone for ppt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08" y="720030"/>
            <a:ext cx="8156488" cy="45880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7" name="群組 6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8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Other brands’ drivers still have to pay.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94364"/>
            <a:ext cx="7200800" cy="404685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-1596" y="0"/>
            <a:ext cx="9144001" cy="1131590"/>
            <a:chOff x="-1596" y="0"/>
            <a:chExt cx="9144001" cy="1131590"/>
          </a:xfrm>
        </p:grpSpPr>
        <p:sp>
          <p:nvSpPr>
            <p:cNvPr id="5" name="Rectangle 2"/>
            <p:cNvSpPr/>
            <p:nvPr/>
          </p:nvSpPr>
          <p:spPr>
            <a:xfrm>
              <a:off x="-1596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Real-time service availability is always at the driver’s fingertips.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51720" y="411510"/>
            <a:ext cx="7092280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zh-TW" sz="2800" dirty="0" err="1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Noodoe</a:t>
            </a:r>
            <a:r>
              <a:rPr lang="en-US" altLang="zh-TW" sz="28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EV Automotive Solution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20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One holistic network across the dealership group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20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Preferential VIP charging for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20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Automated infrastructure diagnostics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20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Central control &amp; management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2000" dirty="0">
                <a:solidFill>
                  <a:srgbClr val="FFFFFF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Real-time operation analytics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-1" y="0"/>
            <a:ext cx="9144001" cy="1131590"/>
            <a:chOff x="-1" y="0"/>
            <a:chExt cx="9144001" cy="1131590"/>
          </a:xfrm>
        </p:grpSpPr>
        <p:sp>
          <p:nvSpPr>
            <p:cNvPr id="10" name="Rectangle 2"/>
            <p:cNvSpPr/>
            <p:nvPr/>
          </p:nvSpPr>
          <p:spPr>
            <a:xfrm>
              <a:off x="-1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Watch the video: Noodoe EV OS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491630"/>
            <a:ext cx="2857500" cy="2857500"/>
          </a:xfrm>
          <a:prstGeom prst="rect">
            <a:avLst/>
          </a:prstGeom>
        </p:spPr>
      </p:pic>
      <p:sp>
        <p:nvSpPr>
          <p:cNvPr id="6" name="Rectangle 16"/>
          <p:cNvSpPr txBox="1"/>
          <p:nvPr/>
        </p:nvSpPr>
        <p:spPr>
          <a:xfrm>
            <a:off x="251520" y="4155926"/>
            <a:ext cx="8640960" cy="5760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pPr algn="ctr">
              <a:defRPr sz="16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2000" dirty="0">
                <a:solidFill>
                  <a:schemeClr val="tx1"/>
                </a:solidFill>
                <a:hlinkClick r:id="rId4"/>
              </a:rPr>
              <a:t>https://youtu.be/mUNq4Umy64U</a:t>
            </a:r>
            <a:endParaRPr lang="en-US" altLang="zh-TW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-1" y="0"/>
            <a:ext cx="9144001" cy="1131590"/>
            <a:chOff x="-1" y="0"/>
            <a:chExt cx="9144001" cy="1131590"/>
          </a:xfrm>
        </p:grpSpPr>
        <p:sp>
          <p:nvSpPr>
            <p:cNvPr id="10" name="Rectangle 2"/>
            <p:cNvSpPr/>
            <p:nvPr/>
          </p:nvSpPr>
          <p:spPr>
            <a:xfrm>
              <a:off x="-1" y="0"/>
              <a:ext cx="9144001" cy="1131590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Rectangle 16"/>
            <p:cNvSpPr txBox="1"/>
            <p:nvPr/>
          </p:nvSpPr>
          <p:spPr>
            <a:xfrm>
              <a:off x="251520" y="267494"/>
              <a:ext cx="8640960" cy="57606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pPr>
              <a:r>
                <a:rPr lang="en-US" altLang="zh-TW" sz="2000" dirty="0"/>
                <a:t>Watch the video: The Simplest Way to Charge Up Your EV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491630"/>
            <a:ext cx="2857500" cy="2857500"/>
          </a:xfrm>
          <a:prstGeom prst="rect">
            <a:avLst/>
          </a:prstGeom>
        </p:spPr>
      </p:pic>
      <p:sp>
        <p:nvSpPr>
          <p:cNvPr id="6" name="Rectangle 16"/>
          <p:cNvSpPr txBox="1"/>
          <p:nvPr/>
        </p:nvSpPr>
        <p:spPr>
          <a:xfrm>
            <a:off x="251520" y="4155926"/>
            <a:ext cx="8640960" cy="57606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Autofit/>
          </a:bodyPr>
          <a:lstStyle/>
          <a:p>
            <a:pPr algn="ctr">
              <a:defRPr sz="16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2000" dirty="0">
                <a:solidFill>
                  <a:schemeClr val="tx1"/>
                </a:solidFill>
                <a:hlinkClick r:id="rId4"/>
              </a:rPr>
              <a:t>https://youtu.be/KT7d4XWfg7g</a:t>
            </a:r>
            <a:endParaRPr lang="en-US" altLang="zh-TW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611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10" name="Rectangle 2"/>
          <p:cNvSpPr txBox="1"/>
          <p:nvPr/>
        </p:nvSpPr>
        <p:spPr>
          <a:xfrm>
            <a:off x="0" y="2417862"/>
            <a:ext cx="9144000" cy="3077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600"/>
              </a:spcBef>
              <a:defRPr sz="20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dirty="0"/>
              <a:t>noodoe.com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225868"/>
            <a:ext cx="9144000" cy="391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 txBox="1"/>
          <p:nvPr/>
        </p:nvSpPr>
        <p:spPr>
          <a:xfrm>
            <a:off x="-1190" y="0"/>
            <a:ext cx="9144000" cy="11310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45712" tIns="34275" rIns="45712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>
              <a:solidFill>
                <a:schemeClr val="lt1"/>
              </a:solidFill>
              <a:latin typeface="Poppins Light" panose="00000500000000000000"/>
              <a:ea typeface="Poppins Light" panose="00000500000000000000"/>
              <a:cs typeface="Poppins Light" panose="00000500000000000000"/>
              <a:sym typeface="Poppins Light" panose="00000500000000000000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251222" y="307181"/>
            <a:ext cx="8641556" cy="57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34275" rIns="45712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rgbClr val="FFFFFF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McKinsey &amp; Company predicts 350 EV models will debut by 2025,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oppins Light" panose="00000500000000000000"/>
              <a:buNone/>
            </a:pPr>
            <a:r>
              <a:rPr lang="en-US" sz="2100" b="0" i="0" u="none">
                <a:solidFill>
                  <a:srgbClr val="FFFFFF"/>
                </a:solidFill>
                <a:latin typeface="Poppins Light" panose="00000500000000000000"/>
                <a:ea typeface="Poppins Light" panose="00000500000000000000"/>
                <a:cs typeface="Poppins Light" panose="00000500000000000000"/>
                <a:sym typeface="Poppins Light" panose="00000500000000000000"/>
              </a:rPr>
              <a:t>and 120 million electric vehicles will be on the road by 2030.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/>
              <a:t>Zero-Emission in California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California has a goal of 5 million ZEVs on the roads by 2030 and 250,000 electric vehicle charging stations by 2025.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0371" y="4594983"/>
            <a:ext cx="4646429" cy="30777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Source: California Public Utilities Commission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885524" y="380915"/>
            <a:ext cx="7372951" cy="450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altLang="zh-TW" sz="2100" b="1" dirty="0">
                <a:solidFill>
                  <a:schemeClr val="tx1"/>
                </a:solidFill>
              </a:rPr>
              <a:t>Global electric car sales and market share, 2013-2018 </a:t>
            </a:r>
            <a:endParaRPr lang="en-US" altLang="zh-TW" sz="2100" b="1" dirty="0">
              <a:solidFill>
                <a:schemeClr val="tx1"/>
              </a:solidFill>
              <a:ea typeface="DFKai-SB" panose="03000509000000000000" pitchFamily="65" charset="-120"/>
              <a:cs typeface="Arial Unicode MS" panose="020B0604020202020204" pitchFamily="34" charset="-128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0" y="758564"/>
            <a:ext cx="7193156" cy="40971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513748" y="223713"/>
            <a:ext cx="8258476" cy="450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fontAlgn="base"/>
            <a:r>
              <a:rPr lang="en-US" altLang="zh-TW" sz="2100" b="1" dirty="0">
                <a:solidFill>
                  <a:schemeClr val="tx1"/>
                </a:solidFill>
              </a:rPr>
              <a:t>Policies have major influences on the development of electric mobility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512144" y="780875"/>
          <a:ext cx="8260080" cy="4646930"/>
        </p:xfrm>
        <a:graphic>
          <a:graphicData uri="http://schemas.openxmlformats.org/drawingml/2006/table">
            <a:tbl>
              <a:tblPr/>
              <a:tblGrid>
                <a:gridCol w="1861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 dirty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 dirty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Canada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China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European Union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India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Japan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United States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A0F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010">
                <a:tc rowSpan="2"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Regulations (vehicles)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ZEV mandate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77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8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Fuel economy standards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 dirty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E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B1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B0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Incentives (vehicles)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Fiscal incentives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8EF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Targets (vehicles)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 dirty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 dirty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B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F1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F0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Industrial policies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Subsidy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20C5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8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F3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870">
                <a:tc rowSpan="2"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Regulations (chargers)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Hardware standards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30AC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8A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8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Building regulations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D00B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>
                          <a:effectLst/>
                          <a:latin typeface="Graphik"/>
                        </a:rPr>
                        <a:t>Incentives (chargers)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Fiscal incentives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500" b="0" dirty="0">
                          <a:effectLst/>
                          <a:latin typeface="Graphik"/>
                        </a:rPr>
                        <a:t>Targets (chargers)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endParaRPr lang="zh-TW" altLang="en-US" sz="1500" b="0">
                        <a:effectLst/>
                        <a:latin typeface="Graphik"/>
                      </a:endParaRP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>
                          <a:effectLst/>
                          <a:latin typeface="Graphik"/>
                        </a:rPr>
                        <a:t>✓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zh-TW" altLang="en-US" sz="1500" b="0" dirty="0">
                          <a:effectLst/>
                          <a:latin typeface="Graphik"/>
                        </a:rPr>
                        <a:t>✓*</a:t>
                      </a:r>
                    </a:p>
                  </a:txBody>
                  <a:tcPr marL="10486" marR="10486" marT="10486" marB="15730" anchor="ctr">
                    <a:lnL w="6350" cap="flat" cmpd="sng" algn="ctr">
                      <a:solidFill>
                        <a:srgbClr val="980A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FD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76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3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299195"/>
            <a:ext cx="276606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97181" y="457201"/>
            <a:ext cx="65836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2100" b="1" dirty="0">
                <a:solidFill>
                  <a:srgbClr val="000000"/>
                </a:solidFill>
              </a:rPr>
              <a:t>Global EV Sales in H1 2019</a:t>
            </a:r>
            <a:endParaRPr lang="en-US" altLang="zh-TW" sz="2100" b="1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21" y="457201"/>
            <a:ext cx="5356860" cy="449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5950594" y="2091690"/>
            <a:ext cx="3048626" cy="1684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fontAlgn="base"/>
            <a:r>
              <a:rPr lang="en-US" altLang="zh-TW" sz="1650" dirty="0">
                <a:solidFill>
                  <a:schemeClr val="tx1"/>
                </a:solidFill>
              </a:rPr>
              <a:t>The international OEMs are expected to launch 66 EV models in 2019 and 101 models in 2020, including several models in larger D and E segments—as well as SUVs and crossovers. These launches are part of a bigger strategy, as automakers need to comply with increasingly stringent CO</a:t>
            </a:r>
            <a:r>
              <a:rPr lang="en-US" altLang="zh-TW" sz="1650" baseline="-25000" dirty="0">
                <a:solidFill>
                  <a:schemeClr val="tx1"/>
                </a:solidFill>
              </a:rPr>
              <a:t>2</a:t>
            </a:r>
            <a:r>
              <a:rPr lang="en-US" altLang="zh-TW" sz="1650" dirty="0">
                <a:solidFill>
                  <a:schemeClr val="tx1"/>
                </a:solidFill>
              </a:rPr>
              <a:t>-emission regulations in Europe as well as Corporate Average Fuel Consumption (CAFC), New-Energy Vehicle (NEV), and other regulations in China.</a:t>
            </a:r>
          </a:p>
        </p:txBody>
      </p:sp>
      <p:sp>
        <p:nvSpPr>
          <p:cNvPr id="11" name="Rectangle 2"/>
          <p:cNvSpPr/>
          <p:nvPr/>
        </p:nvSpPr>
        <p:spPr>
          <a:xfrm>
            <a:off x="524301" y="0"/>
            <a:ext cx="8095397" cy="85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fontAlgn="base"/>
            <a:r>
              <a:rPr lang="en-US" altLang="zh-TW" sz="2100" b="1" dirty="0">
                <a:solidFill>
                  <a:schemeClr val="tx1"/>
                </a:solidFill>
              </a:rPr>
              <a:t>Established OEMs will launch around 400 new EV models through 2023</a:t>
            </a:r>
            <a:endParaRPr lang="en-US" altLang="zh-TW" dirty="0">
              <a:solidFill>
                <a:schemeClr val="tx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38551" y="1011815"/>
            <a:ext cx="5558567" cy="3859842"/>
            <a:chOff x="267268" y="1604953"/>
            <a:chExt cx="7411423" cy="514645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68" y="1798320"/>
              <a:ext cx="7411423" cy="495308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78" y="1604953"/>
              <a:ext cx="6887564" cy="20257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775</Words>
  <Application>Microsoft Office PowerPoint</Application>
  <PresentationFormat>On-screen Show (16:9)</PresentationFormat>
  <Paragraphs>122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 Unicode MS</vt:lpstr>
      <vt:lpstr>Graphik</vt:lpstr>
      <vt:lpstr>Microsoft JhengHei</vt:lpstr>
      <vt:lpstr>Poppins</vt:lpstr>
      <vt:lpstr>Poppins Light</vt:lpstr>
      <vt:lpstr>Arial</vt:lpstr>
      <vt:lpstr>Calibri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Zero-Emission in California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John Wang</dc:creator>
  <cp:lastModifiedBy>Admin</cp:lastModifiedBy>
  <cp:revision>373</cp:revision>
  <dcterms:created xsi:type="dcterms:W3CDTF">2020-05-07T19:13:42Z</dcterms:created>
  <dcterms:modified xsi:type="dcterms:W3CDTF">2020-05-13T02:25:09Z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